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16"/>
  </p:notesMasterIdLst>
  <p:handoutMasterIdLst>
    <p:handoutMasterId r:id="rId17"/>
  </p:handoutMasterIdLst>
  <p:sldIdLst>
    <p:sldId id="256" r:id="rId5"/>
    <p:sldId id="1526" r:id="rId6"/>
    <p:sldId id="1527" r:id="rId7"/>
    <p:sldId id="1500" r:id="rId8"/>
    <p:sldId id="1529" r:id="rId9"/>
    <p:sldId id="1565" r:id="rId10"/>
    <p:sldId id="1576" r:id="rId11"/>
    <p:sldId id="1564" r:id="rId12"/>
    <p:sldId id="1397" r:id="rId13"/>
    <p:sldId id="1521" r:id="rId14"/>
    <p:sldId id="264" r:id="rId1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256"/>
            <p14:sldId id="1526"/>
            <p14:sldId id="1527"/>
            <p14:sldId id="1500"/>
            <p14:sldId id="1529"/>
            <p14:sldId id="1565"/>
            <p14:sldId id="1576"/>
            <p14:sldId id="1564"/>
            <p14:sldId id="1397"/>
            <p14:sldId id="152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51"/>
    <a:srgbClr val="802A7F"/>
    <a:srgbClr val="EF8F48"/>
    <a:srgbClr val="E77062"/>
    <a:srgbClr val="CC5D7A"/>
    <a:srgbClr val="A25587"/>
    <a:srgbClr val="705186"/>
    <a:srgbClr val="3F4A76"/>
    <a:srgbClr val="183F5B"/>
    <a:srgbClr val="941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2" autoAdjust="0"/>
    <p:restoredTop sz="86190"/>
  </p:normalViewPr>
  <p:slideViewPr>
    <p:cSldViewPr snapToGrid="0" snapToObjects="1">
      <p:cViewPr varScale="1">
        <p:scale>
          <a:sx n="91" d="100"/>
          <a:sy n="9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8716DE-3412-4009-8EA5-1F70B76B3A0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73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April 23, 2024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34.gif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D11B-A43C-1307-355C-F69259BFD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br>
              <a:rPr lang="en-US" dirty="0"/>
            </a:br>
            <a:r>
              <a:rPr lang="en-US" sz="1800" i="1" dirty="0"/>
              <a:t>Neural Modules with Adaptive Nonlinear Constraints and Efficient Regularizations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B4B93-B85B-7C21-0451-1839D3750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Madelyn Shapiro, </a:t>
            </a:r>
            <a:r>
              <a:rPr lang="en-US" dirty="0" err="1"/>
              <a:t>Ján</a:t>
            </a:r>
            <a:r>
              <a:rPr lang="en-US" dirty="0"/>
              <a:t> </a:t>
            </a:r>
            <a:r>
              <a:rPr lang="en-US" dirty="0" err="1"/>
              <a:t>Drgoňa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11251-A7DD-D91E-710F-D63305300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wrap="square"/>
          <a:lstStyle/>
          <a:p>
            <a:r>
              <a:rPr lang="en-US" dirty="0"/>
              <a:t>Aaron </a:t>
            </a:r>
            <a:r>
              <a:rPr lang="en-US" dirty="0" err="1"/>
              <a:t>Tuor</a:t>
            </a:r>
            <a:r>
              <a:rPr lang="en-US" dirty="0"/>
              <a:t>, Rahul </a:t>
            </a:r>
            <a:r>
              <a:rPr lang="en-US" dirty="0" err="1"/>
              <a:t>Birmiwal</a:t>
            </a:r>
            <a:r>
              <a:rPr lang="en-US" dirty="0"/>
              <a:t>, James Koch, </a:t>
            </a:r>
            <a:r>
              <a:rPr lang="en-US" dirty="0" err="1"/>
              <a:t>Draguna</a:t>
            </a:r>
            <a:r>
              <a:rPr lang="en-US" dirty="0"/>
              <a:t> </a:t>
            </a:r>
            <a:r>
              <a:rPr lang="en-US" dirty="0" err="1"/>
              <a:t>Vrabie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8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 err="1"/>
              <a:t>NeuroMANCER</a:t>
            </a:r>
            <a:r>
              <a:rPr lang="en-US" dirty="0"/>
              <a:t> - Summary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52E0B6D-2BD0-1BAB-4E64-79995DA61FA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8451205" cy="54864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Open-source scientific machine learning</a:t>
            </a:r>
            <a:r>
              <a:rPr lang="en-US" sz="2800" dirty="0"/>
              <a:t> (</a:t>
            </a:r>
            <a:r>
              <a:rPr lang="en-US" sz="2800" b="1" dirty="0" err="1"/>
              <a:t>SciML</a:t>
            </a:r>
            <a:r>
              <a:rPr lang="en-US" sz="2800" dirty="0"/>
              <a:t>) toolbox in </a:t>
            </a:r>
            <a:r>
              <a:rPr lang="en-US" sz="2800" dirty="0" err="1"/>
              <a:t>PyTorch</a:t>
            </a:r>
            <a:r>
              <a:rPr lang="en-US" sz="2800" dirty="0"/>
              <a:t> for integrating deep learning, constrained optimization, and physics-based modeling</a:t>
            </a:r>
            <a:endParaRPr lang="en-US" sz="2800" b="1" dirty="0"/>
          </a:p>
          <a:p>
            <a:r>
              <a:rPr lang="en-US" sz="2800" b="1" dirty="0"/>
              <a:t>Physics-informed machine learning </a:t>
            </a:r>
          </a:p>
          <a:p>
            <a:r>
              <a:rPr lang="en-US" sz="2800" b="1" dirty="0"/>
              <a:t>Data-driven modeling of dynamical systems</a:t>
            </a:r>
          </a:p>
          <a:p>
            <a:r>
              <a:rPr lang="en-US" sz="2800" b="1" dirty="0"/>
              <a:t>Model-based policy optimization</a:t>
            </a:r>
          </a:p>
          <a:p>
            <a:r>
              <a:rPr lang="en-US" sz="2800" b="1" dirty="0"/>
              <a:t>Parametric constrained optimization</a:t>
            </a:r>
          </a:p>
          <a:p>
            <a:endParaRPr lang="en-US" sz="2800" b="1" dirty="0"/>
          </a:p>
          <a:p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173" y="1647201"/>
            <a:ext cx="3977640" cy="397764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371600" y="68103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173" y="6242512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8872315" y="5544335"/>
            <a:ext cx="5575523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80" b="1" dirty="0">
                <a:hlinkClick r:id="rId5"/>
              </a:rPr>
              <a:t>github.com/pnnl/neuromancer</a:t>
            </a:r>
            <a:endParaRPr lang="en-US" sz="288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0FD66-7A8C-DF50-613E-6A0C927E33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527527" cy="1249807"/>
          </a:xfrm>
        </p:spPr>
        <p:txBody>
          <a:bodyPr>
            <a:normAutofit/>
          </a:bodyPr>
          <a:lstStyle/>
          <a:p>
            <a:r>
              <a:rPr lang="en-US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13748" y="1835700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24702" y="1835700"/>
            <a:ext cx="2832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9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7" y="3683300"/>
            <a:ext cx="2413544" cy="19804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06" y="2454687"/>
            <a:ext cx="2509786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7752379" y="2383197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61506" y="5764180"/>
            <a:ext cx="318001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324678" y="5779756"/>
            <a:ext cx="3296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632758" y="5761554"/>
            <a:ext cx="310150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8" y="3882687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1053797" y="3696183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0846732" y="5774413"/>
            <a:ext cx="32330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4068" y="2259918"/>
            <a:ext cx="2350256" cy="1381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3200400" y="6942085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9501517" y="6938803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9" y="3551801"/>
            <a:ext cx="2604724" cy="20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35" y="2561278"/>
            <a:ext cx="1343023" cy="6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241280" cy="1249807"/>
          </a:xfrm>
        </p:spPr>
        <p:txBody>
          <a:bodyPr>
            <a:normAutofit/>
          </a:bodyPr>
          <a:lstStyle/>
          <a:p>
            <a:r>
              <a:rPr lang="en-US" dirty="0"/>
              <a:t>Landscape of Solution Tools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7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60" y="2586714"/>
            <a:ext cx="3604943" cy="7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" y="5856023"/>
            <a:ext cx="2350982" cy="53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499668" y="5060836"/>
            <a:ext cx="2260633" cy="5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645515" y="3692600"/>
            <a:ext cx="4434840" cy="8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40" y="4729249"/>
            <a:ext cx="2437590" cy="8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10952083" y="5921503"/>
            <a:ext cx="2925488" cy="1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46" y="3166949"/>
            <a:ext cx="2159881" cy="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4" y="2291943"/>
            <a:ext cx="2280284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369245" y="6460621"/>
            <a:ext cx="2457637" cy="6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1" y="4136766"/>
            <a:ext cx="2318252" cy="7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65" y="5980009"/>
            <a:ext cx="1913994" cy="11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44" y="2379225"/>
            <a:ext cx="2159882" cy="12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4399548" y="3828000"/>
            <a:ext cx="2778265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44" y="4691633"/>
            <a:ext cx="1858459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2" y="5582902"/>
            <a:ext cx="3165859" cy="5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89" y="6220251"/>
            <a:ext cx="2737765" cy="10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3200400" y="7352509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9549361" y="7352507"/>
            <a:ext cx="2465484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338112"/>
                </a:solidFill>
              </a:rPr>
              <a:t>Less domain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22B13B-A125-6666-EC48-F5BBB756A726}"/>
              </a:ext>
            </a:extLst>
          </p:cNvPr>
          <p:cNvSpPr/>
          <p:nvPr/>
        </p:nvSpPr>
        <p:spPr>
          <a:xfrm>
            <a:off x="913748" y="1835700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19ECD-6E46-2B47-E2AB-5AC9C0D2A468}"/>
              </a:ext>
            </a:extLst>
          </p:cNvPr>
          <p:cNvSpPr/>
          <p:nvPr/>
        </p:nvSpPr>
        <p:spPr>
          <a:xfrm>
            <a:off x="4424702" y="1835700"/>
            <a:ext cx="2832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41A274-C965-435B-8AB3-9C39F832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4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BF3334F-18D9-7E08-959A-8CB6782B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NeuroMANCER</a:t>
            </a:r>
            <a:r>
              <a:rPr lang="en-US" dirty="0"/>
              <a:t>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CE2E61-3CFA-5436-4016-F1D75E0DF05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0"/>
            <a:ext cx="12801600" cy="1819834"/>
          </a:xfrm>
        </p:spPr>
        <p:txBody>
          <a:bodyPr/>
          <a:lstStyle/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sz="2000" b="1" dirty="0"/>
              <a:t>Open-source scientific machine learning library</a:t>
            </a:r>
            <a:r>
              <a:rPr lang="en-US" sz="2000" dirty="0"/>
              <a:t> for formulating and solving parametric constrained optimization problems, physics informed system identification, and parametric optimal control – leveraging </a:t>
            </a:r>
            <a:r>
              <a:rPr lang="en-US" sz="2000" dirty="0" err="1"/>
              <a:t>PyTorch</a:t>
            </a:r>
            <a:endParaRPr lang="en-US" sz="2000" dirty="0"/>
          </a:p>
          <a:p>
            <a:pPr marL="411480" indent="-411480">
              <a:buFont typeface="Arial" panose="020B0604020202020204" pitchFamily="34" charset="0"/>
              <a:buChar char="•"/>
            </a:pPr>
            <a:r>
              <a:rPr lang="en-US" sz="2000" b="1" dirty="0"/>
              <a:t>Differentiable programming </a:t>
            </a:r>
            <a:r>
              <a:rPr lang="en-US" sz="2000" dirty="0"/>
              <a:t>to integrate modern data driven modeling methods, deep learning tools and optimization modeling languages </a:t>
            </a:r>
          </a:p>
          <a:p>
            <a:endParaRPr lang="en-US" sz="20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227383-C84E-8B66-0CC6-755C1E7C1267}"/>
              </a:ext>
            </a:extLst>
          </p:cNvPr>
          <p:cNvGraphicFramePr>
            <a:graphicFrameLocks noGrp="1"/>
          </p:cNvGraphicFramePr>
          <p:nvPr/>
        </p:nvGraphicFramePr>
        <p:xfrm>
          <a:off x="2018645" y="3812335"/>
          <a:ext cx="11286644" cy="3795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1919">
                  <a:extLst>
                    <a:ext uri="{9D8B030D-6E8A-4147-A177-3AD203B41FA5}">
                      <a16:colId xmlns:a16="http://schemas.microsoft.com/office/drawing/2014/main" val="1853257819"/>
                    </a:ext>
                  </a:extLst>
                </a:gridCol>
                <a:gridCol w="1828945">
                  <a:extLst>
                    <a:ext uri="{9D8B030D-6E8A-4147-A177-3AD203B41FA5}">
                      <a16:colId xmlns:a16="http://schemas.microsoft.com/office/drawing/2014/main" val="3742561488"/>
                    </a:ext>
                  </a:extLst>
                </a:gridCol>
                <a:gridCol w="1828945">
                  <a:extLst>
                    <a:ext uri="{9D8B030D-6E8A-4147-A177-3AD203B41FA5}">
                      <a16:colId xmlns:a16="http://schemas.microsoft.com/office/drawing/2014/main" val="1220911560"/>
                    </a:ext>
                  </a:extLst>
                </a:gridCol>
                <a:gridCol w="1828945">
                  <a:extLst>
                    <a:ext uri="{9D8B030D-6E8A-4147-A177-3AD203B41FA5}">
                      <a16:colId xmlns:a16="http://schemas.microsoft.com/office/drawing/2014/main" val="1933986170"/>
                    </a:ext>
                  </a:extLst>
                </a:gridCol>
                <a:gridCol w="1828945">
                  <a:extLst>
                    <a:ext uri="{9D8B030D-6E8A-4147-A177-3AD203B41FA5}">
                      <a16:colId xmlns:a16="http://schemas.microsoft.com/office/drawing/2014/main" val="331974297"/>
                    </a:ext>
                  </a:extLst>
                </a:gridCol>
                <a:gridCol w="1828945">
                  <a:extLst>
                    <a:ext uri="{9D8B030D-6E8A-4147-A177-3AD203B41FA5}">
                      <a16:colId xmlns:a16="http://schemas.microsoft.com/office/drawing/2014/main" val="1745185995"/>
                    </a:ext>
                  </a:extLst>
                </a:gridCol>
              </a:tblGrid>
              <a:tr h="4144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data-driven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physics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constraints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dynamics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control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706969256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1626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❌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16265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1626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❌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16265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816932113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1626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16265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268817433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500364215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1064218010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344052154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4140555571"/>
                  </a:ext>
                </a:extLst>
              </a:tr>
              <a:tr h="41447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❌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242341628"/>
                  </a:ext>
                </a:extLst>
              </a:tr>
              <a:tr h="47971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NeuroMANCER</a:t>
                      </a:r>
                      <a:endParaRPr lang="en-US" sz="2000" b="1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✅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596820346"/>
                  </a:ext>
                </a:extLst>
              </a:tr>
            </a:tbl>
          </a:graphicData>
        </a:graphic>
      </p:graphicFrame>
      <p:pic>
        <p:nvPicPr>
          <p:cNvPr id="4" name="Picture 3" descr="PyTorch v1.0 release: Tensors and Dynamic neural networks in Python">
            <a:extLst>
              <a:ext uri="{FF2B5EF4-FFF2-40B4-BE49-F238E27FC236}">
                <a16:creationId xmlns:a16="http://schemas.microsoft.com/office/drawing/2014/main" id="{0C60048A-E1D5-ED08-0BA5-089DA321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76" y="4274182"/>
            <a:ext cx="167292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VXPY · GitHub">
            <a:extLst>
              <a:ext uri="{FF2B5EF4-FFF2-40B4-BE49-F238E27FC236}">
                <a16:creationId xmlns:a16="http://schemas.microsoft.com/office/drawing/2014/main" id="{582EA0F7-0AC4-DDF9-3B80-C9E8A1FAD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0" b="27391"/>
          <a:stretch/>
        </p:blipFill>
        <p:spPr bwMode="auto">
          <a:xfrm>
            <a:off x="2466247" y="5102981"/>
            <a:ext cx="1084423" cy="3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asADi">
            <a:extLst>
              <a:ext uri="{FF2B5EF4-FFF2-40B4-BE49-F238E27FC236}">
                <a16:creationId xmlns:a16="http://schemas.microsoft.com/office/drawing/2014/main" id="{0FACC0E1-A5A0-E318-EF7A-F6F1A417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28" y="5473363"/>
            <a:ext cx="1588096" cy="3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elica - Wikipedia">
            <a:extLst>
              <a:ext uri="{FF2B5EF4-FFF2-40B4-BE49-F238E27FC236}">
                <a16:creationId xmlns:a16="http://schemas.microsoft.com/office/drawing/2014/main" id="{45561BD2-E52F-9317-D436-A25A587DA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74" y="6805260"/>
            <a:ext cx="691529" cy="34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E Releases EnergyPlus, Successor to DOE-2 | BuildingGreen">
            <a:extLst>
              <a:ext uri="{FF2B5EF4-FFF2-40B4-BE49-F238E27FC236}">
                <a16:creationId xmlns:a16="http://schemas.microsoft.com/office/drawing/2014/main" id="{64B8763F-47B2-66D1-8075-B24B1419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47" y="6829053"/>
            <a:ext cx="358675" cy="2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Pyomo">
            <a:extLst>
              <a:ext uri="{FF2B5EF4-FFF2-40B4-BE49-F238E27FC236}">
                <a16:creationId xmlns:a16="http://schemas.microsoft.com/office/drawing/2014/main" id="{150A1AEE-BE1C-9987-0108-579641B6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47" y="5942436"/>
            <a:ext cx="999349" cy="3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2B90844-F139-36F3-14CC-22BFFB166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3"/>
          <a:stretch/>
        </p:blipFill>
        <p:spPr bwMode="auto">
          <a:xfrm>
            <a:off x="2441862" y="6326447"/>
            <a:ext cx="1133192" cy="36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2DEA0EE0-D9BD-A2E7-67D0-CA69B40B3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4995" r="10115" b="23630"/>
          <a:stretch/>
        </p:blipFill>
        <p:spPr bwMode="auto">
          <a:xfrm>
            <a:off x="2466248" y="4651403"/>
            <a:ext cx="1084423" cy="39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8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5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89"/>
          </a:xfrm>
        </p:spPr>
        <p:txBody>
          <a:bodyPr>
            <a:no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NeuroMANCER</a:t>
            </a:r>
            <a:r>
              <a:rPr lang="en-US" dirty="0"/>
              <a:t>?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103345" cy="1310980"/>
          </a:xfrm>
        </p:spPr>
        <p:txBody>
          <a:bodyPr/>
          <a:lstStyle/>
          <a:p>
            <a:r>
              <a:rPr lang="en-US" dirty="0"/>
              <a:t>Learning to Optimize in </a:t>
            </a:r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75" y="1777936"/>
            <a:ext cx="13294446" cy="21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8410210" y="4607409"/>
            <a:ext cx="4781951" cy="36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1153074" y="4585814"/>
            <a:ext cx="5622084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1111696" y="4058758"/>
            <a:ext cx="7140377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Training neural networks as explicit solutions</a:t>
            </a:r>
            <a:endParaRPr lang="en-US" sz="259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8227329" y="4058757"/>
            <a:ext cx="6220190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Feasibility restoration with implicit layers</a:t>
            </a:r>
            <a:endParaRPr lang="en-US" sz="2592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478672" cy="1310980"/>
          </a:xfrm>
        </p:spPr>
        <p:txBody>
          <a:bodyPr/>
          <a:lstStyle/>
          <a:p>
            <a:r>
              <a:rPr lang="en-US" dirty="0"/>
              <a:t>Landscape of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3054689" y="4213474"/>
            <a:ext cx="87286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977CA-29E5-04D4-3864-3A14E89BE838}"/>
              </a:ext>
            </a:extLst>
          </p:cNvPr>
          <p:cNvSpPr txBox="1"/>
          <p:nvPr/>
        </p:nvSpPr>
        <p:spPr>
          <a:xfrm>
            <a:off x="737207" y="3891466"/>
            <a:ext cx="2465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38112"/>
                </a:solidFill>
              </a:rPr>
              <a:t>More domain knowledge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E1AFD-CC34-D3FD-9304-AF74B554FD35}"/>
              </a:ext>
            </a:extLst>
          </p:cNvPr>
          <p:cNvGrpSpPr/>
          <p:nvPr/>
        </p:nvGrpSpPr>
        <p:grpSpPr>
          <a:xfrm>
            <a:off x="4749439" y="1868805"/>
            <a:ext cx="1824744" cy="1750394"/>
            <a:chOff x="6421316" y="807536"/>
            <a:chExt cx="2021253" cy="29835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/>
                <p:nvPr/>
              </p:nvSpPr>
              <p:spPr>
                <a:xfrm>
                  <a:off x="6461106" y="1677154"/>
                  <a:ext cx="1981463" cy="21139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8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80" dirty="0"/>
                </a:p>
                <a:p>
                  <a:endParaRPr lang="en-US" sz="168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106" y="1677154"/>
                  <a:ext cx="1981463" cy="2113966"/>
                </a:xfrm>
                <a:prstGeom prst="rect">
                  <a:avLst/>
                </a:prstGeom>
                <a:blipFill>
                  <a:blip r:embed="rId2"/>
                  <a:stretch>
                    <a:fillRect t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F67A9-2731-4C87-DB01-CA9777B74D9B}"/>
                </a:ext>
              </a:extLst>
            </p:cNvPr>
            <p:cNvSpPr txBox="1"/>
            <p:nvPr/>
          </p:nvSpPr>
          <p:spPr>
            <a:xfrm>
              <a:off x="6728896" y="807536"/>
              <a:ext cx="1280586" cy="598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D6D42B2-495D-879A-308C-8F1B45A8A165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DA2D76-B708-0135-4478-96B95DB965A0}"/>
              </a:ext>
            </a:extLst>
          </p:cNvPr>
          <p:cNvGrpSpPr/>
          <p:nvPr/>
        </p:nvGrpSpPr>
        <p:grpSpPr>
          <a:xfrm>
            <a:off x="6610104" y="1880023"/>
            <a:ext cx="2088584" cy="1753263"/>
            <a:chOff x="8615313" y="942665"/>
            <a:chExt cx="1923513" cy="26887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266548-73AC-B850-7D1E-10F6279050DB}"/>
                </a:ext>
              </a:extLst>
            </p:cNvPr>
            <p:cNvSpPr txBox="1"/>
            <p:nvPr/>
          </p:nvSpPr>
          <p:spPr>
            <a:xfrm>
              <a:off x="9001698" y="942665"/>
              <a:ext cx="987947" cy="538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/>
                <p:nvPr/>
              </p:nvSpPr>
              <p:spPr>
                <a:xfrm>
                  <a:off x="8615313" y="1729464"/>
                  <a:ext cx="1923513" cy="1901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8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 dirty="0"/>
                </a:p>
                <a:p>
                  <a:endParaRPr lang="en-US" sz="168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313" y="1729464"/>
                  <a:ext cx="1923513" cy="1901944"/>
                </a:xfrm>
                <a:prstGeom prst="rect">
                  <a:avLst/>
                </a:prstGeom>
                <a:blipFill>
                  <a:blip r:embed="rId3"/>
                  <a:stretch>
                    <a:fillRect t="-10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AC9BC865-BF9F-43ED-AF58-FA1FCA50D6BD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64386-67B4-9153-0690-FBBC95C3CC8D}"/>
              </a:ext>
            </a:extLst>
          </p:cNvPr>
          <p:cNvGrpSpPr/>
          <p:nvPr/>
        </p:nvGrpSpPr>
        <p:grpSpPr>
          <a:xfrm>
            <a:off x="8688874" y="1894536"/>
            <a:ext cx="1392350" cy="1718285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86907-8A10-0331-ECB6-C70C27662229}"/>
                </a:ext>
              </a:extLst>
            </p:cNvPr>
            <p:cNvSpPr txBox="1"/>
            <p:nvPr/>
          </p:nvSpPr>
          <p:spPr>
            <a:xfrm>
              <a:off x="6779729" y="4354298"/>
              <a:ext cx="1171282" cy="495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/>
                <p:nvPr/>
              </p:nvSpPr>
              <p:spPr>
                <a:xfrm>
                  <a:off x="6706299" y="5461124"/>
                  <a:ext cx="1286768" cy="6932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8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8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68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68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80" i="1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68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8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68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6299" y="5461124"/>
                  <a:ext cx="1286768" cy="693256"/>
                </a:xfrm>
                <a:prstGeom prst="rect">
                  <a:avLst/>
                </a:prstGeom>
                <a:blipFill>
                  <a:blip r:embed="rId4"/>
                  <a:stretch>
                    <a:fillRect l="-4000" t="-25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6F52CDB4-822D-1DDD-12F9-1071A06C4E01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6F0DB-8153-FF64-0ACD-9E34DC38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72" y="5400805"/>
            <a:ext cx="4966385" cy="20300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9060188" y="4426161"/>
            <a:ext cx="385186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differential equations</a:t>
            </a:r>
          </a:p>
          <a:p>
            <a:pPr marL="342900" indent="-342900" defTabSz="5486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20" dirty="0"/>
              <a:t>state space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3B448-FD1D-DE8F-3338-32C9FC93A81C}"/>
              </a:ext>
            </a:extLst>
          </p:cNvPr>
          <p:cNvSpPr txBox="1"/>
          <p:nvPr/>
        </p:nvSpPr>
        <p:spPr>
          <a:xfrm>
            <a:off x="5021962" y="4418732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networked neural ODEs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94594-F43C-D032-57BB-61C185B6B11C}"/>
              </a:ext>
            </a:extLst>
          </p:cNvPr>
          <p:cNvSpPr txBox="1"/>
          <p:nvPr/>
        </p:nvSpPr>
        <p:spPr>
          <a:xfrm>
            <a:off x="6096199" y="4715549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/>
              <a:t>graph neural networks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19FB9-C087-61EC-DC88-2F6C4D50A1B5}"/>
              </a:ext>
            </a:extLst>
          </p:cNvPr>
          <p:cNvSpPr txBox="1"/>
          <p:nvPr/>
        </p:nvSpPr>
        <p:spPr>
          <a:xfrm>
            <a:off x="3577570" y="4715549"/>
            <a:ext cx="2102204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physics priors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2625423" y="4411238"/>
            <a:ext cx="241753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 dirty="0"/>
              <a:t>physics-based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DE029-4228-F958-B325-91C1006D54CB}"/>
              </a:ext>
            </a:extLst>
          </p:cNvPr>
          <p:cNvGrpSpPr/>
          <p:nvPr/>
        </p:nvGrpSpPr>
        <p:grpSpPr>
          <a:xfrm>
            <a:off x="6558486" y="4849233"/>
            <a:ext cx="2319463" cy="3042416"/>
            <a:chOff x="3688914" y="1369755"/>
            <a:chExt cx="3154470" cy="36660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22C8CC-B900-2D92-46B8-C4B2EF08B1A8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2</a:t>
              </a: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E6B102-9113-1D27-4E66-11ED801B7503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3</a:t>
              </a: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80EE5F-CEB1-3A84-89D6-D2AF833AB26B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4</a:t>
              </a: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3501D-D07F-7516-795C-0CAA5DC7F590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1</a:t>
              </a:r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4B9B1-15F5-B6DF-837B-2A7792A423FB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573A29-8858-3960-2B45-E55D39A776A7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9C8ECB-B878-0185-DEE8-2024252E931B}"/>
                </a:ext>
              </a:extLst>
            </p:cNvPr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/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/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blipFill>
                  <a:blip r:embed="rId7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/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D8D058-BC44-CA6E-70E9-9CD3CB075E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07" t="39881" r="7723" b="26510"/>
          <a:stretch/>
        </p:blipFill>
        <p:spPr>
          <a:xfrm>
            <a:off x="8962382" y="5379005"/>
            <a:ext cx="4447654" cy="2184950"/>
          </a:xfrm>
          <a:prstGeom prst="rect">
            <a:avLst/>
          </a:prstGeom>
        </p:spPr>
      </p:pic>
      <p:pic>
        <p:nvPicPr>
          <p:cNvPr id="38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D9454FB3-395D-3A66-0BAB-F95F07B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78" y="1620406"/>
            <a:ext cx="3526885" cy="23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1" y="1835590"/>
            <a:ext cx="3071322" cy="19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04CDF7-9F3D-5964-9223-A918EE7850E5}"/>
              </a:ext>
            </a:extLst>
          </p:cNvPr>
          <p:cNvSpPr txBox="1"/>
          <p:nvPr/>
        </p:nvSpPr>
        <p:spPr>
          <a:xfrm>
            <a:off x="12257259" y="3891466"/>
            <a:ext cx="2465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 lIns="0" anchor="b"/>
          <a:lstStyle/>
          <a:p>
            <a:r>
              <a:rPr lang="en-US" sz="3360" dirty="0"/>
              <a:t>Data-driven Modeling 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8370736" y="1708871"/>
            <a:ext cx="5345264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Physics-Informed Neural Networks</a:t>
            </a:r>
            <a:endParaRPr lang="en-US" sz="259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307107" y="1754429"/>
            <a:ext cx="6595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Component-based Physics-informed Machine Learning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2196272" y="4970965"/>
            <a:ext cx="4817496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Networked Dynamical systems</a:t>
            </a:r>
            <a:endParaRPr lang="en-US" sz="259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14" y="5556929"/>
            <a:ext cx="6333211" cy="2588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8849137" y="4976230"/>
            <a:ext cx="438845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Neural differential equations</a:t>
            </a:r>
            <a:endParaRPr lang="en-US" sz="2592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719915" y="2225923"/>
            <a:ext cx="6331016" cy="260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482" y="5520642"/>
            <a:ext cx="5221771" cy="266136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27" y="2275902"/>
            <a:ext cx="3307882" cy="25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 lIns="0" anchor="b"/>
          <a:lstStyle/>
          <a:p>
            <a:r>
              <a:rPr lang="en-US" sz="3360" dirty="0"/>
              <a:t>Optimal Control Capabilities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148" y="2106183"/>
            <a:ext cx="3852372" cy="2889278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44609" y="5360943"/>
            <a:ext cx="3687876" cy="28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35541" y="1685104"/>
            <a:ext cx="4721185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Learning stabilizing controllers</a:t>
            </a:r>
            <a:endParaRPr lang="en-US" sz="259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7382" y="4917746"/>
            <a:ext cx="719297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Trajectory optimization and obstacle avoidance</a:t>
            </a:r>
            <a:endParaRPr lang="en-US" sz="259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376251" y="1630729"/>
            <a:ext cx="6788257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Learning constrained model-based control policies with differentiable control methods</a:t>
            </a:r>
            <a:endParaRPr lang="en-US" sz="2592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4632485" y="5360944"/>
            <a:ext cx="3852372" cy="27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8961865" y="4925315"/>
            <a:ext cx="598733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Learning Neural Lyapunov Functions</a:t>
            </a:r>
            <a:endParaRPr lang="en-US" sz="2592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665" y="5501884"/>
            <a:ext cx="4833054" cy="272771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1B4A52-EC8C-B287-738E-D245517D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685" y="2445582"/>
            <a:ext cx="6788256" cy="247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roMANCER_template" id="{E2DCC4AD-457E-3E4F-A955-02B42D71BF81}" vid="{8478269E-5863-0E4B-A29F-E07CE63EFD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56EA3-0DF9-411E-9FE0-6DD671DC9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7d26a3f5-b604-4144-9fe7-21f67faeef01"/>
    <ds:schemaRef ds:uri="5cece13e-3376-4417-9525-be60b11a8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FC8635-0B80-46EA-8607-15BEFA01334A}">
  <ds:schemaRefs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cc6c6d48-82b9-425a-a95d-3c7cf5d4dbf7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5cece13e-3376-4417-9525-be60b11a89a8"/>
    <ds:schemaRef ds:uri="7d26a3f5-b604-4144-9fe7-21f67faeef0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426</TotalTime>
  <Words>604</Words>
  <Application>Microsoft Office PowerPoint</Application>
  <PresentationFormat>Custom</PresentationFormat>
  <Paragraphs>149</Paragraphs>
  <Slides>11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PNNL_Option_4</vt:lpstr>
      <vt:lpstr>NeuroMANCER Neural Modules with Adaptive Nonlinear Constraints and Efficient Regularizations </vt:lpstr>
      <vt:lpstr>Landscape of Solution Methods</vt:lpstr>
      <vt:lpstr>Landscape of Solution Tools</vt:lpstr>
      <vt:lpstr>What is NeuroMANCER?</vt:lpstr>
      <vt:lpstr>What is NeuroMANCER?</vt:lpstr>
      <vt:lpstr>Learning to Optimize in NeuroMANCER</vt:lpstr>
      <vt:lpstr>Landscape of Modeling Methods</vt:lpstr>
      <vt:lpstr>Data-driven Modeling Capabilities in Neuromancer</vt:lpstr>
      <vt:lpstr>Optimal Control Capabilities in Neuromancer</vt:lpstr>
      <vt:lpstr>NeuroMANCER -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NeuroMANCER Neural Modules with Adaptive Nonlinear Constraints and Efficient Regularizations </dc:title>
  <dc:creator>Shapiro, Madelyn R</dc:creator>
  <cp:lastModifiedBy>Shapiro, Madelyn R</cp:lastModifiedBy>
  <cp:revision>2</cp:revision>
  <dcterms:created xsi:type="dcterms:W3CDTF">2024-02-26T15:20:08Z</dcterms:created>
  <dcterms:modified xsi:type="dcterms:W3CDTF">2024-04-23T18:46:57Z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